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5"/>
  </p:handoutMasterIdLst>
  <p:sldIdLst>
    <p:sldId id="256" r:id="rId2"/>
    <p:sldId id="257" r:id="rId3"/>
    <p:sldId id="260" r:id="rId4"/>
    <p:sldId id="271" r:id="rId5"/>
    <p:sldId id="259" r:id="rId6"/>
    <p:sldId id="261" r:id="rId7"/>
    <p:sldId id="262" r:id="rId8"/>
    <p:sldId id="263" r:id="rId9"/>
    <p:sldId id="264" r:id="rId10"/>
    <p:sldId id="265" r:id="rId11"/>
    <p:sldId id="266" r:id="rId12"/>
    <p:sldId id="268" r:id="rId13"/>
    <p:sldId id="267" r:id="rId14"/>
    <p:sldId id="270" r:id="rId15"/>
    <p:sldId id="269" r:id="rId16"/>
    <p:sldId id="272" r:id="rId17"/>
    <p:sldId id="273" r:id="rId18"/>
    <p:sldId id="274" r:id="rId19"/>
    <p:sldId id="276" r:id="rId20"/>
    <p:sldId id="278" r:id="rId21"/>
    <p:sldId id="279" r:id="rId22"/>
    <p:sldId id="277" r:id="rId23"/>
    <p:sldId id="275" r:id="rId2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1541" tIns="45770" rIns="91541" bIns="45770"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1541" tIns="45770" rIns="91541" bIns="45770" rtlCol="0"/>
          <a:lstStyle>
            <a:lvl1pPr algn="r">
              <a:defRPr sz="1200"/>
            </a:lvl1pPr>
          </a:lstStyle>
          <a:p>
            <a:fld id="{FC721F0A-3334-4513-9F7B-87553A1BBC0D}" type="datetimeFigureOut">
              <a:rPr lang="en-US" smtClean="0"/>
              <a:t>1/27/2014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1541" tIns="45770" rIns="91541" bIns="45770"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1541" tIns="45770" rIns="91541" bIns="45770" rtlCol="0" anchor="b"/>
          <a:lstStyle>
            <a:lvl1pPr algn="r">
              <a:defRPr sz="1200"/>
            </a:lvl1pPr>
          </a:lstStyle>
          <a:p>
            <a:fld id="{DCDA9E83-CE2B-45F3-A85D-3FDD641D562A}" type="slidenum">
              <a:rPr lang="en-US" smtClean="0"/>
              <a:t>‹#›</a:t>
            </a:fld>
            <a:endParaRPr lang="en-US"/>
          </a:p>
        </p:txBody>
      </p:sp>
    </p:spTree>
    <p:extLst>
      <p:ext uri="{BB962C8B-B14F-4D97-AF65-F5344CB8AC3E}">
        <p14:creationId xmlns:p14="http://schemas.microsoft.com/office/powerpoint/2010/main" val="17565641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0AD2D4-1418-43CD-8CEF-134380E285BE}" type="datetimeFigureOut">
              <a:rPr lang="en-US" smtClean="0"/>
              <a:t>1/27/2014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ABEF2F-1238-4B95-A92B-C08C5F148C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AD2D4-1418-43CD-8CEF-134380E285BE}"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AD2D4-1418-43CD-8CEF-134380E285BE}"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AD2D4-1418-43CD-8CEF-134380E285BE}"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0AD2D4-1418-43CD-8CEF-134380E285BE}"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BEF2F-1238-4B95-A92B-C08C5F148C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0AD2D4-1418-43CD-8CEF-134380E285BE}"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0AD2D4-1418-43CD-8CEF-134380E285BE}"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0AD2D4-1418-43CD-8CEF-134380E285BE}"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AD2D4-1418-43CD-8CEF-134380E285BE}"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0AD2D4-1418-43CD-8CEF-134380E285BE}"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BEF2F-1238-4B95-A92B-C08C5F148C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0AD2D4-1418-43CD-8CEF-134380E285BE}"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ABEF2F-1238-4B95-A92B-C08C5F148CB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0AD2D4-1418-43CD-8CEF-134380E285BE}" type="datetimeFigureOut">
              <a:rPr lang="en-US" smtClean="0"/>
              <a:t>1/27/2014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ABEF2F-1238-4B95-A92B-C08C5F148CB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W3zMje5Jg2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youtu.be/N7YX86w4xb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punj.edu/dotAsset/40cdf18c-f9b9-4822-8a90-279187e58133.xl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punj.edu/osp/managing-awards.do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punj.edu/osp/managing-awards.dot" TargetMode="External"/><Relationship Id="rId2" Type="http://schemas.openxmlformats.org/officeDocument/2006/relationships/hyperlink" Target="mailto:williamsm@wpunj.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457200"/>
            <a:ext cx="7175351" cy="4468257"/>
          </a:xfrm>
        </p:spPr>
        <p:txBody>
          <a:bodyPr/>
          <a:lstStyle/>
          <a:p>
            <a:r>
              <a:rPr lang="en-US" dirty="0" smtClean="0"/>
              <a:t>William Paterson University Policy and Procedure for Effort Reporting</a:t>
            </a:r>
            <a:endParaRPr lang="en-US" dirty="0"/>
          </a:p>
        </p:txBody>
      </p:sp>
      <p:sp>
        <p:nvSpPr>
          <p:cNvPr id="3" name="Subtitle 2"/>
          <p:cNvSpPr>
            <a:spLocks noGrp="1"/>
          </p:cNvSpPr>
          <p:nvPr>
            <p:ph type="subTitle" idx="1"/>
          </p:nvPr>
        </p:nvSpPr>
        <p:spPr>
          <a:xfrm>
            <a:off x="533400" y="5334000"/>
            <a:ext cx="7854696" cy="1371600"/>
          </a:xfrm>
        </p:spPr>
        <p:txBody>
          <a:bodyPr/>
          <a:lstStyle/>
          <a:p>
            <a:pPr algn="l"/>
            <a:r>
              <a:rPr lang="en-US" dirty="0" smtClean="0"/>
              <a:t>Office of Sponsored Programs</a:t>
            </a:r>
          </a:p>
          <a:p>
            <a:pPr algn="l"/>
            <a:r>
              <a:rPr lang="en-US" dirty="0" smtClean="0"/>
              <a:t>January 2014</a:t>
            </a:r>
            <a:endParaRPr lang="en-US" dirty="0"/>
          </a:p>
        </p:txBody>
      </p:sp>
    </p:spTree>
    <p:extLst>
      <p:ext uri="{BB962C8B-B14F-4D97-AF65-F5344CB8AC3E}">
        <p14:creationId xmlns:p14="http://schemas.microsoft.com/office/powerpoint/2010/main" val="3874817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Non-Covered Employees</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r>
              <a:rPr lang="en-US" b="1" dirty="0" smtClean="0"/>
              <a:t>Non-Covered </a:t>
            </a:r>
            <a:r>
              <a:rPr lang="en-US" b="1" dirty="0"/>
              <a:t>Employees</a:t>
            </a:r>
            <a:r>
              <a:rPr lang="en-US" dirty="0"/>
              <a:t> are part-time faculty, </a:t>
            </a:r>
            <a:r>
              <a:rPr lang="en-US" dirty="0" smtClean="0"/>
              <a:t>administrative staff</a:t>
            </a:r>
            <a:r>
              <a:rPr lang="en-US" dirty="0"/>
              <a:t>, research support </a:t>
            </a:r>
            <a:r>
              <a:rPr lang="en-US" dirty="0" smtClean="0"/>
              <a:t>staff, under-graduate </a:t>
            </a:r>
            <a:r>
              <a:rPr lang="en-US" dirty="0"/>
              <a:t>or graduate student assistants who are engaged in a sponsored </a:t>
            </a:r>
            <a:r>
              <a:rPr lang="en-US" dirty="0" smtClean="0"/>
              <a:t>project.</a:t>
            </a:r>
          </a:p>
          <a:p>
            <a:r>
              <a:rPr lang="en-US" dirty="0"/>
              <a:t>The limited and exclusive nature of their duties </a:t>
            </a:r>
            <a:r>
              <a:rPr lang="en-US" dirty="0" smtClean="0"/>
              <a:t>allows for use </a:t>
            </a:r>
            <a:r>
              <a:rPr lang="en-US" dirty="0"/>
              <a:t>of </a:t>
            </a:r>
            <a:r>
              <a:rPr lang="en-US" dirty="0" smtClean="0"/>
              <a:t>the “Part </a:t>
            </a:r>
            <a:r>
              <a:rPr lang="en-US" dirty="0"/>
              <a:t>Time Employee</a:t>
            </a:r>
            <a:r>
              <a:rPr lang="en-US" strike="sngStrike" dirty="0"/>
              <a:t> </a:t>
            </a:r>
            <a:r>
              <a:rPr lang="en-US" dirty="0"/>
              <a:t>Timesheet” </a:t>
            </a:r>
            <a:r>
              <a:rPr lang="en-US" dirty="0" smtClean="0"/>
              <a:t>or the Additional Compensation Memo to </a:t>
            </a:r>
            <a:r>
              <a:rPr lang="en-US" dirty="0"/>
              <a:t>be sufficient documentation of </a:t>
            </a:r>
            <a:r>
              <a:rPr lang="en-US" dirty="0" smtClean="0"/>
              <a:t>effort </a:t>
            </a:r>
            <a:r>
              <a:rPr lang="en-US" dirty="0"/>
              <a:t>to </a:t>
            </a:r>
            <a:r>
              <a:rPr lang="en-US" dirty="0" smtClean="0"/>
              <a:t>the </a:t>
            </a:r>
            <a:r>
              <a:rPr lang="en-US" dirty="0"/>
              <a:t>project.  </a:t>
            </a:r>
            <a:endParaRPr lang="en-US" dirty="0" smtClean="0"/>
          </a:p>
          <a:p>
            <a:r>
              <a:rPr lang="en-US" dirty="0" smtClean="0"/>
              <a:t>The </a:t>
            </a:r>
            <a:r>
              <a:rPr lang="en-US" dirty="0"/>
              <a:t>timesheet </a:t>
            </a:r>
            <a:r>
              <a:rPr lang="en-US" dirty="0" smtClean="0"/>
              <a:t>or memo cannot </a:t>
            </a:r>
            <a:r>
              <a:rPr lang="en-US" dirty="0"/>
              <a:t>represent effort provided to more than one </a:t>
            </a:r>
            <a:r>
              <a:rPr lang="en-US" dirty="0" smtClean="0"/>
              <a:t>project because the FOAPs will be different.  Planned re-allocation is not allowed.</a:t>
            </a:r>
            <a:endParaRPr lang="en-US" dirty="0"/>
          </a:p>
        </p:txBody>
      </p:sp>
    </p:spTree>
    <p:extLst>
      <p:ext uri="{BB962C8B-B14F-4D97-AF65-F5344CB8AC3E}">
        <p14:creationId xmlns:p14="http://schemas.microsoft.com/office/powerpoint/2010/main" val="2207143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PI/PD 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Certifies all effort provided by project staff</a:t>
            </a:r>
          </a:p>
          <a:p>
            <a:r>
              <a:rPr lang="en-US" dirty="0" smtClean="0"/>
              <a:t>Retains all PCFs, HRAFs, FLMs, part-time timesheets, Employee Effort Certification Reporting Forms, Effort Summary Certification Forms and Additional Compensation Memos for at least 7 years following the end date of the award</a:t>
            </a:r>
          </a:p>
          <a:p>
            <a:r>
              <a:rPr lang="en-US" dirty="0" smtClean="0"/>
              <a:t>Determines whether the annualized level or effort will meet goal or if effort in contract must be adjusted</a:t>
            </a:r>
          </a:p>
          <a:p>
            <a:r>
              <a:rPr lang="en-US" dirty="0" smtClean="0"/>
              <a:t>Obtains </a:t>
            </a:r>
            <a:r>
              <a:rPr lang="en-US" dirty="0"/>
              <a:t>Employee Effort Certification Reporting </a:t>
            </a:r>
            <a:r>
              <a:rPr lang="en-US" dirty="0" smtClean="0"/>
              <a:t>Form from staff if they leave the project before the end of a reporting period</a:t>
            </a:r>
          </a:p>
        </p:txBody>
      </p:sp>
    </p:spTree>
    <p:extLst>
      <p:ext uri="{BB962C8B-B14F-4D97-AF65-F5344CB8AC3E}">
        <p14:creationId xmlns:p14="http://schemas.microsoft.com/office/powerpoint/2010/main" val="1379307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Responsibilities</a:t>
            </a:r>
            <a:endParaRPr lang="en-US" dirty="0"/>
          </a:p>
        </p:txBody>
      </p:sp>
      <p:sp>
        <p:nvSpPr>
          <p:cNvPr id="3" name="Content Placeholder 2"/>
          <p:cNvSpPr>
            <a:spLocks noGrp="1"/>
          </p:cNvSpPr>
          <p:nvPr>
            <p:ph idx="1"/>
          </p:nvPr>
        </p:nvSpPr>
        <p:spPr/>
        <p:txBody>
          <a:bodyPr>
            <a:normAutofit/>
          </a:bodyPr>
          <a:lstStyle/>
          <a:p>
            <a:r>
              <a:rPr lang="en-US" dirty="0" smtClean="0"/>
              <a:t>To submit their “Employee Effort Certification Reporting Form” promptly after receiving email notification from the OSP</a:t>
            </a:r>
          </a:p>
          <a:p>
            <a:r>
              <a:rPr lang="en-US" dirty="0" smtClean="0"/>
              <a:t>Keep a copy of each Reporting Form he/she submits</a:t>
            </a:r>
          </a:p>
          <a:p>
            <a:r>
              <a:rPr lang="en-US" dirty="0" smtClean="0"/>
              <a:t>Maintain a diary, calendar, report or other record of their activities to support their Reporting Form</a:t>
            </a:r>
          </a:p>
          <a:p>
            <a:r>
              <a:rPr lang="en-US" dirty="0" smtClean="0"/>
              <a:t>If an employee leaves a sponsored project before the end of a reporting period, she/he must provide an Reporting Form before their affiliation ends</a:t>
            </a:r>
            <a:endParaRPr lang="en-US" dirty="0"/>
          </a:p>
        </p:txBody>
      </p:sp>
    </p:spTree>
    <p:extLst>
      <p:ext uri="{BB962C8B-B14F-4D97-AF65-F5344CB8AC3E}">
        <p14:creationId xmlns:p14="http://schemas.microsoft.com/office/powerpoint/2010/main" val="1057878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dirty="0" smtClean="0"/>
              <a:t>Consequences for Failing to Certify Effort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For WP:</a:t>
            </a:r>
          </a:p>
          <a:p>
            <a:pPr lvl="1"/>
            <a:r>
              <a:rPr lang="en-US" dirty="0" smtClean="0"/>
              <a:t>Failure to receive Effort Certification reports could:</a:t>
            </a:r>
          </a:p>
          <a:p>
            <a:pPr lvl="2"/>
            <a:r>
              <a:rPr lang="en-US" dirty="0" smtClean="0"/>
              <a:t>In the event of an audit finding, result in WP paying back funds to sponsor along with fines and penalties and trigger additional audits</a:t>
            </a:r>
          </a:p>
          <a:p>
            <a:pPr lvl="2"/>
            <a:r>
              <a:rPr lang="en-US" dirty="0" smtClean="0"/>
              <a:t>Jeopardize all of WP’s Federal and State awards, including student aid</a:t>
            </a:r>
          </a:p>
          <a:p>
            <a:r>
              <a:rPr lang="en-US" dirty="0" smtClean="0"/>
              <a:t>For Employee:</a:t>
            </a:r>
          </a:p>
          <a:p>
            <a:pPr lvl="1"/>
            <a:r>
              <a:rPr lang="en-US" dirty="0" smtClean="0"/>
              <a:t>Disciplinary actions include no new grant-related activities, such as proposal submission, project start-up, involvement in projects, and award-related tasks</a:t>
            </a:r>
          </a:p>
          <a:p>
            <a:pPr lvl="1"/>
            <a:r>
              <a:rPr lang="en-US" dirty="0" smtClean="0"/>
              <a:t>Correction will include submission of report(s) and may include attending training or other activities</a:t>
            </a:r>
            <a:endParaRPr lang="en-US" dirty="0"/>
          </a:p>
        </p:txBody>
      </p:sp>
      <p:sp>
        <p:nvSpPr>
          <p:cNvPr id="4" name="Sound">
            <a:hlinkClick r:id="rId2"/>
          </p:cNvPr>
          <p:cNvSpPr>
            <a:spLocks noEditPoints="1" noChangeArrowheads="1"/>
          </p:cNvSpPr>
          <p:nvPr/>
        </p:nvSpPr>
        <p:spPr bwMode="auto">
          <a:xfrm>
            <a:off x="8216552" y="1371600"/>
            <a:ext cx="419100" cy="68580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89904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105912"/>
          </a:xfrm>
        </p:spPr>
        <p:txBody>
          <a:bodyPr>
            <a:noAutofit/>
          </a:bodyPr>
          <a:lstStyle/>
          <a:p>
            <a:pPr algn="ctr"/>
            <a:r>
              <a:rPr lang="en-US" sz="9600" dirty="0" smtClean="0"/>
              <a:t>The Process</a:t>
            </a:r>
            <a:endParaRPr lang="en-US" sz="9600" dirty="0"/>
          </a:p>
        </p:txBody>
      </p:sp>
      <p:sp>
        <p:nvSpPr>
          <p:cNvPr id="4" name="Sound">
            <a:hlinkClick r:id="rId2"/>
          </p:cNvPr>
          <p:cNvSpPr>
            <a:spLocks noEditPoints="1" noChangeArrowheads="1"/>
          </p:cNvSpPr>
          <p:nvPr/>
        </p:nvSpPr>
        <p:spPr bwMode="auto">
          <a:xfrm>
            <a:off x="2590800" y="4419600"/>
            <a:ext cx="838200" cy="106680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3601233" y="4572000"/>
            <a:ext cx="3962400" cy="1200329"/>
          </a:xfrm>
          <a:prstGeom prst="rect">
            <a:avLst/>
          </a:prstGeom>
          <a:noFill/>
        </p:spPr>
        <p:txBody>
          <a:bodyPr wrap="square" rtlCol="0">
            <a:spAutoFit/>
          </a:bodyPr>
          <a:lstStyle/>
          <a:p>
            <a:r>
              <a:rPr lang="en-US" b="1" dirty="0" smtClean="0"/>
              <a:t>Online Tutorial</a:t>
            </a:r>
          </a:p>
          <a:p>
            <a:pPr marL="285750" indent="-285750">
              <a:buFont typeface="Arial" pitchFamily="34" charset="0"/>
              <a:buChar char="•"/>
            </a:pPr>
            <a:r>
              <a:rPr lang="en-US" dirty="0" smtClean="0"/>
              <a:t>Summarizes previous slides</a:t>
            </a:r>
          </a:p>
          <a:p>
            <a:pPr marL="285750" indent="-285750">
              <a:buFont typeface="Arial" pitchFamily="34" charset="0"/>
              <a:buChar char="•"/>
            </a:pPr>
            <a:r>
              <a:rPr lang="en-US" dirty="0" smtClean="0"/>
              <a:t>Detail attention to following slides</a:t>
            </a:r>
          </a:p>
          <a:p>
            <a:pPr marL="285750" indent="-285750">
              <a:buFont typeface="Arial" pitchFamily="34" charset="0"/>
              <a:buChar char="•"/>
            </a:pPr>
            <a:endParaRPr lang="en-US" dirty="0"/>
          </a:p>
        </p:txBody>
      </p:sp>
    </p:spTree>
    <p:extLst>
      <p:ext uri="{BB962C8B-B14F-4D97-AF65-F5344CB8AC3E}">
        <p14:creationId xmlns:p14="http://schemas.microsoft.com/office/powerpoint/2010/main" val="2562269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a:bodyPr>
          <a:lstStyle/>
          <a:p>
            <a:r>
              <a:rPr lang="en-US" sz="1800" b="1" dirty="0" smtClean="0"/>
              <a:t>Table 2: Effort Reporting Flowchart</a:t>
            </a:r>
            <a:endParaRPr lang="en-US" sz="1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406" y="1194908"/>
            <a:ext cx="7998594" cy="5129692"/>
          </a:xfrm>
        </p:spPr>
      </p:pic>
    </p:spTree>
    <p:extLst>
      <p:ext uri="{BB962C8B-B14F-4D97-AF65-F5344CB8AC3E}">
        <p14:creationId xmlns:p14="http://schemas.microsoft.com/office/powerpoint/2010/main" val="3257028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Employee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r>
              <a:rPr lang="en-US" dirty="0" smtClean="0"/>
              <a:t>OSP Effort Certification Notice email sent January 1, June 1 and September 1</a:t>
            </a:r>
          </a:p>
          <a:p>
            <a:r>
              <a:rPr lang="en-US" dirty="0" smtClean="0"/>
              <a:t>Reports due January 15, June 15 and September 15</a:t>
            </a:r>
            <a:endParaRPr lang="en-US" dirty="0"/>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29386" b="79639"/>
          <a:stretch/>
        </p:blipFill>
        <p:spPr>
          <a:xfrm>
            <a:off x="304800" y="1905000"/>
            <a:ext cx="8241507" cy="1524000"/>
          </a:xfrm>
          <a:prstGeom prst="rect">
            <a:avLst/>
          </a:prstGeom>
          <a:ln w="19050">
            <a:solidFill>
              <a:schemeClr val="tx1"/>
            </a:solidFill>
          </a:ln>
        </p:spPr>
      </p:pic>
    </p:spTree>
    <p:extLst>
      <p:ext uri="{BB962C8B-B14F-4D97-AF65-F5344CB8AC3E}">
        <p14:creationId xmlns:p14="http://schemas.microsoft.com/office/powerpoint/2010/main" val="940655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0937" t="6292" r="9837" b="6129"/>
          <a:stretch/>
        </p:blipFill>
        <p:spPr>
          <a:xfrm>
            <a:off x="152400" y="228600"/>
            <a:ext cx="4419600" cy="6477000"/>
          </a:xfrm>
          <a:ln w="19050">
            <a:solidFill>
              <a:schemeClr val="tx1"/>
            </a:solidFill>
          </a:ln>
        </p:spPr>
      </p:pic>
      <p:sp>
        <p:nvSpPr>
          <p:cNvPr id="6" name="Content Placeholder 2"/>
          <p:cNvSpPr txBox="1">
            <a:spLocks/>
          </p:cNvSpPr>
          <p:nvPr/>
        </p:nvSpPr>
        <p:spPr>
          <a:xfrm>
            <a:off x="4648200" y="228600"/>
            <a:ext cx="4419600" cy="6477000"/>
          </a:xfrm>
          <a:prstGeom prst="rect">
            <a:avLst/>
          </a:prstGeom>
          <a:solidFill>
            <a:schemeClr val="tx2">
              <a:lumMod val="20000"/>
              <a:lumOff val="80000"/>
            </a:schemeClr>
          </a:solidFill>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smtClean="0"/>
              <a:t>Effort Certification Notice email </a:t>
            </a:r>
          </a:p>
          <a:p>
            <a:r>
              <a:rPr lang="en-US" sz="2400" dirty="0" smtClean="0"/>
              <a:t>Provides information on:</a:t>
            </a:r>
          </a:p>
          <a:p>
            <a:pPr lvl="1"/>
            <a:r>
              <a:rPr lang="en-US" sz="2000" dirty="0" smtClean="0"/>
              <a:t>the covered employee</a:t>
            </a:r>
          </a:p>
          <a:p>
            <a:pPr lvl="1"/>
            <a:r>
              <a:rPr lang="en-US" sz="2000" dirty="0" smtClean="0"/>
              <a:t>the period to be reported</a:t>
            </a:r>
          </a:p>
          <a:p>
            <a:pPr lvl="1"/>
            <a:r>
              <a:rPr lang="en-US" sz="2000" dirty="0" smtClean="0"/>
              <a:t>the sponsored project</a:t>
            </a:r>
          </a:p>
          <a:p>
            <a:pPr lvl="1"/>
            <a:r>
              <a:rPr lang="en-US" sz="2000" dirty="0" smtClean="0"/>
              <a:t>the next reporting period</a:t>
            </a:r>
            <a:endParaRPr lang="en-US" sz="2000" dirty="0"/>
          </a:p>
          <a:p>
            <a:endParaRPr lang="en-US" sz="1600" dirty="0" smtClean="0"/>
          </a:p>
          <a:p>
            <a:r>
              <a:rPr lang="en-US" sz="2400" dirty="0" smtClean="0"/>
              <a:t>This information to enable completion of the </a:t>
            </a:r>
            <a:r>
              <a:rPr lang="en-US" sz="2400" dirty="0"/>
              <a:t>Employee Effort Certification Reporting </a:t>
            </a:r>
            <a:r>
              <a:rPr lang="en-US" sz="2400" dirty="0" smtClean="0"/>
              <a:t>Form</a:t>
            </a:r>
          </a:p>
          <a:p>
            <a:endParaRPr lang="en-US" sz="1400" dirty="0" smtClean="0"/>
          </a:p>
          <a:p>
            <a:r>
              <a:rPr lang="en-US" sz="2400" dirty="0" smtClean="0"/>
              <a:t>If information is wrong, correct it on the Reporting Form, make changes here and return it to the OSP</a:t>
            </a:r>
          </a:p>
          <a:p>
            <a:endParaRPr lang="en-US" dirty="0"/>
          </a:p>
        </p:txBody>
      </p:sp>
    </p:spTree>
    <p:extLst>
      <p:ext uri="{BB962C8B-B14F-4D97-AF65-F5344CB8AC3E}">
        <p14:creationId xmlns:p14="http://schemas.microsoft.com/office/powerpoint/2010/main" val="3263489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K:\Groups\Sponsored-Programs\Effort Reporting\Employee Effort Certification Report Form Example.jpg"/>
          <p:cNvPicPr>
            <a:picLocks noChangeAspect="1" noChangeArrowheads="1"/>
          </p:cNvPicPr>
          <p:nvPr/>
        </p:nvPicPr>
        <p:blipFill rotWithShape="1">
          <a:blip r:embed="rId2">
            <a:extLst>
              <a:ext uri="{28A0092B-C50C-407E-A947-70E740481C1C}">
                <a14:useLocalDpi xmlns:a14="http://schemas.microsoft.com/office/drawing/2010/main" val="0"/>
              </a:ext>
            </a:extLst>
          </a:blip>
          <a:srcRect l="5473" t="7803" r="6216" b="19928"/>
          <a:stretch/>
        </p:blipFill>
        <p:spPr bwMode="auto">
          <a:xfrm>
            <a:off x="152400" y="149290"/>
            <a:ext cx="8823649" cy="663251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rot="20821816">
            <a:off x="461776" y="2597074"/>
            <a:ext cx="8342775" cy="1217996"/>
          </a:xfrm>
          <a:solidFill>
            <a:schemeClr val="tx2">
              <a:lumMod val="20000"/>
              <a:lumOff val="80000"/>
            </a:schemeClr>
          </a:solidFill>
          <a:ln>
            <a:solidFill>
              <a:schemeClr val="accent1"/>
            </a:solidFill>
          </a:ln>
        </p:spPr>
        <p:txBody>
          <a:bodyPr>
            <a:normAutofit/>
          </a:bodyPr>
          <a:lstStyle/>
          <a:p>
            <a:pPr marL="0" indent="0">
              <a:buNone/>
            </a:pPr>
            <a:r>
              <a:rPr lang="en-US" sz="3200" dirty="0" smtClean="0">
                <a:hlinkClick r:id="rId3"/>
              </a:rPr>
              <a:t>Employee Effort Certification Reporting Form</a:t>
            </a:r>
          </a:p>
          <a:p>
            <a:pPr marL="0" indent="0" algn="ctr">
              <a:buNone/>
            </a:pPr>
            <a:r>
              <a:rPr lang="en-US" sz="3200" dirty="0" smtClean="0">
                <a:hlinkClick r:id="rId3"/>
              </a:rPr>
              <a:t>** click  here to open form **</a:t>
            </a:r>
            <a:endParaRPr lang="en-US" sz="3200" dirty="0">
              <a:hlinkClick r:id="rId3"/>
            </a:endParaRPr>
          </a:p>
        </p:txBody>
      </p:sp>
    </p:spTree>
    <p:extLst>
      <p:ext uri="{BB962C8B-B14F-4D97-AF65-F5344CB8AC3E}">
        <p14:creationId xmlns:p14="http://schemas.microsoft.com/office/powerpoint/2010/main" val="2670064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K:\Groups\Sponsored-Programs\Effort Reporting\Employee Effort Certification Report Form Example.jpg"/>
          <p:cNvPicPr>
            <a:picLocks noChangeAspect="1" noChangeArrowheads="1"/>
          </p:cNvPicPr>
          <p:nvPr/>
        </p:nvPicPr>
        <p:blipFill rotWithShape="1">
          <a:blip r:embed="rId2">
            <a:extLst>
              <a:ext uri="{28A0092B-C50C-407E-A947-70E740481C1C}">
                <a14:useLocalDpi xmlns:a14="http://schemas.microsoft.com/office/drawing/2010/main" val="0"/>
              </a:ext>
            </a:extLst>
          </a:blip>
          <a:srcRect l="5473" t="7803" r="6216" b="19928"/>
          <a:stretch/>
        </p:blipFill>
        <p:spPr bwMode="auto">
          <a:xfrm>
            <a:off x="93306" y="149290"/>
            <a:ext cx="8882743" cy="663251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267200" y="1295400"/>
            <a:ext cx="4572000" cy="4648200"/>
          </a:xfrm>
          <a:prstGeom prst="rect">
            <a:avLst/>
          </a:prstGeom>
          <a:solidFill>
            <a:schemeClr val="tx2">
              <a:lumMod val="20000"/>
              <a:lumOff val="80000"/>
            </a:schemeClr>
          </a:solidFill>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01638" indent="-401638">
              <a:buNone/>
            </a:pPr>
            <a:r>
              <a:rPr lang="en-US" dirty="0" smtClean="0">
                <a:sym typeface="Wingdings"/>
              </a:rPr>
              <a:t> Line by line instructions are located to the right, outside the print area</a:t>
            </a:r>
          </a:p>
          <a:p>
            <a:pPr marL="401638" indent="-401638">
              <a:buNone/>
            </a:pPr>
            <a:r>
              <a:rPr lang="en-US" dirty="0" smtClean="0">
                <a:sym typeface="Wingdings"/>
              </a:rPr>
              <a:t>  </a:t>
            </a:r>
            <a:r>
              <a:rPr lang="en-US" dirty="0" smtClean="0"/>
              <a:t>Employee’s information is entered along top</a:t>
            </a:r>
          </a:p>
          <a:p>
            <a:pPr marL="401638" indent="-401638">
              <a:buNone/>
            </a:pPr>
            <a:r>
              <a:rPr lang="en-US" dirty="0" smtClean="0">
                <a:sym typeface="Wingdings"/>
              </a:rPr>
              <a:t> </a:t>
            </a:r>
            <a:r>
              <a:rPr lang="en-US" dirty="0" smtClean="0"/>
              <a:t>Project-specific information is entered in next section</a:t>
            </a:r>
          </a:p>
          <a:p>
            <a:pPr marL="401638" indent="-401638">
              <a:buNone/>
            </a:pPr>
            <a:r>
              <a:rPr lang="en-US" dirty="0" smtClean="0">
                <a:sym typeface="Wingdings"/>
              </a:rPr>
              <a:t> </a:t>
            </a:r>
            <a:r>
              <a:rPr lang="en-US" dirty="0" smtClean="0"/>
              <a:t>Estimate of effort entered for each month of reporting period. If lines aren’t needed, leave unchanged.</a:t>
            </a:r>
          </a:p>
          <a:p>
            <a:pPr marL="401638" indent="-401638">
              <a:buNone/>
            </a:pPr>
            <a:r>
              <a:rPr lang="en-US" dirty="0" smtClean="0">
                <a:sym typeface="Wingdings"/>
              </a:rPr>
              <a:t> </a:t>
            </a:r>
            <a:r>
              <a:rPr lang="en-US" dirty="0" smtClean="0"/>
              <a:t>Respond to question if amount of effort is different from the required commitment.</a:t>
            </a:r>
          </a:p>
          <a:p>
            <a:pPr marL="401638" indent="-401638">
              <a:buNone/>
            </a:pPr>
            <a:r>
              <a:rPr lang="en-US" dirty="0">
                <a:sym typeface="Wingdings"/>
              </a:rPr>
              <a:t> </a:t>
            </a:r>
            <a:r>
              <a:rPr lang="en-US" dirty="0" smtClean="0"/>
              <a:t>Enter expected level of effort for the next reporting period and then answer questions.</a:t>
            </a:r>
          </a:p>
        </p:txBody>
      </p:sp>
    </p:spTree>
    <p:extLst>
      <p:ext uri="{BB962C8B-B14F-4D97-AF65-F5344CB8AC3E}">
        <p14:creationId xmlns:p14="http://schemas.microsoft.com/office/powerpoint/2010/main" val="2115822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New Policy Effective January 1, 2014</a:t>
            </a:r>
          </a:p>
          <a:p>
            <a:endParaRPr lang="en-US" dirty="0"/>
          </a:p>
          <a:p>
            <a:r>
              <a:rPr lang="en-US" dirty="0" smtClean="0"/>
              <a:t>Effort Reporting Form can be submitted for retrospective reporting for Spring and Summer 2013 if a report has not already been submitted</a:t>
            </a:r>
          </a:p>
          <a:p>
            <a:endParaRPr lang="en-US" dirty="0"/>
          </a:p>
          <a:p>
            <a:r>
              <a:rPr lang="en-US" dirty="0" smtClean="0"/>
              <a:t>Policy, Effort Reporting Form and support materials are on the OSP Webpage:</a:t>
            </a:r>
          </a:p>
          <a:p>
            <a:pPr lvl="1"/>
            <a:r>
              <a:rPr lang="en-US" dirty="0">
                <a:hlinkClick r:id="rId2"/>
              </a:rPr>
              <a:t>http://</a:t>
            </a:r>
            <a:r>
              <a:rPr lang="en-US" dirty="0" smtClean="0">
                <a:hlinkClick r:id="rId2"/>
              </a:rPr>
              <a:t>www.wpunj.edu/osp/managing-awards.dot</a:t>
            </a:r>
            <a:r>
              <a:rPr lang="en-US" dirty="0" smtClean="0"/>
              <a:t> </a:t>
            </a:r>
            <a:endParaRPr lang="en-US" dirty="0"/>
          </a:p>
        </p:txBody>
      </p:sp>
    </p:spTree>
    <p:extLst>
      <p:ext uri="{BB962C8B-B14F-4D97-AF65-F5344CB8AC3E}">
        <p14:creationId xmlns:p14="http://schemas.microsoft.com/office/powerpoint/2010/main" val="1406808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K:\Groups\Sponsored-Programs\Effort Reporting\Employee Effort Certification Report Form Example.jpg"/>
          <p:cNvPicPr>
            <a:picLocks noChangeAspect="1" noChangeArrowheads="1"/>
          </p:cNvPicPr>
          <p:nvPr/>
        </p:nvPicPr>
        <p:blipFill rotWithShape="1">
          <a:blip r:embed="rId2">
            <a:extLst>
              <a:ext uri="{28A0092B-C50C-407E-A947-70E740481C1C}">
                <a14:useLocalDpi xmlns:a14="http://schemas.microsoft.com/office/drawing/2010/main" val="0"/>
              </a:ext>
            </a:extLst>
          </a:blip>
          <a:srcRect l="5473" t="7803" r="6216" b="19928"/>
          <a:stretch/>
        </p:blipFill>
        <p:spPr bwMode="auto">
          <a:xfrm>
            <a:off x="93306" y="149290"/>
            <a:ext cx="8882743" cy="663251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270588" y="1293845"/>
            <a:ext cx="3844212" cy="4648200"/>
          </a:xfrm>
          <a:prstGeom prst="rect">
            <a:avLst/>
          </a:prstGeom>
          <a:solidFill>
            <a:schemeClr val="tx2">
              <a:lumMod val="20000"/>
              <a:lumOff val="80000"/>
            </a:schemeClr>
          </a:solidFill>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01638" indent="-401638">
              <a:buNone/>
            </a:pPr>
            <a:r>
              <a:rPr lang="en-US" sz="2000" dirty="0" smtClean="0">
                <a:sym typeface="Wingdings"/>
              </a:rPr>
              <a:t> </a:t>
            </a:r>
            <a:r>
              <a:rPr lang="en-US" sz="2000" dirty="0" smtClean="0"/>
              <a:t>Enter details and effort for other projects as provided in other emails; balance of effort assigned to Regular Duties</a:t>
            </a:r>
          </a:p>
          <a:p>
            <a:pPr marL="401638" indent="-401638">
              <a:buNone/>
            </a:pPr>
            <a:r>
              <a:rPr lang="en-US" sz="2000" dirty="0" smtClean="0">
                <a:sym typeface="Wingdings"/>
              </a:rPr>
              <a:t> </a:t>
            </a:r>
            <a:r>
              <a:rPr lang="en-US" sz="2000" dirty="0" smtClean="0"/>
              <a:t>Effort cannot exceed 100%. This automatic calculator tracks totals to help refine and adjust levels of effort.</a:t>
            </a:r>
          </a:p>
          <a:p>
            <a:pPr marL="401638" indent="-401638">
              <a:buNone/>
            </a:pPr>
            <a:endParaRPr lang="en-US" sz="2000" dirty="0" smtClean="0"/>
          </a:p>
          <a:p>
            <a:pPr marL="401638" indent="-401638">
              <a:buNone/>
            </a:pPr>
            <a:r>
              <a:rPr lang="en-US" sz="2000" b="1" dirty="0" smtClean="0"/>
              <a:t>To Submit</a:t>
            </a:r>
            <a:endParaRPr lang="en-US" sz="2000" b="1" dirty="0"/>
          </a:p>
          <a:p>
            <a:pPr marL="457200" indent="-457200">
              <a:buAutoNum type="arabicPeriod"/>
            </a:pPr>
            <a:r>
              <a:rPr lang="en-US" sz="2000" dirty="0" smtClean="0"/>
              <a:t>Save to your computer</a:t>
            </a:r>
          </a:p>
          <a:p>
            <a:pPr marL="457200" indent="-457200">
              <a:buAutoNum type="arabicPeriod"/>
            </a:pPr>
            <a:r>
              <a:rPr lang="en-US" sz="2000" dirty="0"/>
              <a:t>Print a copy for your files</a:t>
            </a:r>
            <a:endParaRPr lang="en-US" sz="2000" dirty="0" smtClean="0"/>
          </a:p>
          <a:p>
            <a:pPr marL="457200" indent="-457200">
              <a:buAutoNum type="arabicPeriod"/>
            </a:pPr>
            <a:r>
              <a:rPr lang="en-US" sz="2000" dirty="0" smtClean="0"/>
              <a:t>Click </a:t>
            </a:r>
            <a:r>
              <a:rPr lang="en-US" sz="2000" dirty="0"/>
              <a:t>submit to certify and email report to the </a:t>
            </a:r>
            <a:r>
              <a:rPr lang="en-US" sz="2000" dirty="0" smtClean="0"/>
              <a:t>OSP</a:t>
            </a:r>
            <a:endParaRPr lang="en-US" sz="2000" dirty="0"/>
          </a:p>
        </p:txBody>
      </p:sp>
      <p:sp>
        <p:nvSpPr>
          <p:cNvPr id="6" name="TextBox 5"/>
          <p:cNvSpPr txBox="1"/>
          <p:nvPr/>
        </p:nvSpPr>
        <p:spPr>
          <a:xfrm>
            <a:off x="1600200" y="6248400"/>
            <a:ext cx="6248400" cy="200055"/>
          </a:xfrm>
          <a:prstGeom prst="rect">
            <a:avLst/>
          </a:prstGeom>
          <a:solidFill>
            <a:schemeClr val="bg1">
              <a:lumMod val="85000"/>
            </a:schemeClr>
          </a:solidFill>
        </p:spPr>
        <p:txBody>
          <a:bodyPr wrap="square" rtlCol="0">
            <a:spAutoFit/>
          </a:bodyPr>
          <a:lstStyle/>
          <a:p>
            <a:pPr algn="ctr"/>
            <a:r>
              <a:rPr lang="en-US" sz="700" b="1" dirty="0" smtClean="0"/>
              <a:t>SUBMIT</a:t>
            </a:r>
            <a:endParaRPr lang="en-US" sz="700" b="1" dirty="0"/>
          </a:p>
        </p:txBody>
      </p:sp>
    </p:spTree>
    <p:extLst>
      <p:ext uri="{BB962C8B-B14F-4D97-AF65-F5344CB8AC3E}">
        <p14:creationId xmlns:p14="http://schemas.microsoft.com/office/powerpoint/2010/main" val="582355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PI/PD</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sz="1800" dirty="0"/>
          </a:p>
          <a:p>
            <a:r>
              <a:rPr lang="en-US" dirty="0" smtClean="0"/>
              <a:t>OSP generates report for review by project directors</a:t>
            </a:r>
          </a:p>
          <a:p>
            <a:pPr>
              <a:tabLst>
                <a:tab pos="7315200" algn="l"/>
              </a:tabLst>
            </a:pPr>
            <a:r>
              <a:rPr lang="en-US" dirty="0" smtClean="0"/>
              <a:t>If review shows problems </a:t>
            </a:r>
          </a:p>
          <a:p>
            <a:pPr marL="290513" lvl="1" indent="0">
              <a:buNone/>
              <a:tabLst>
                <a:tab pos="7315200" algn="l"/>
              </a:tabLst>
            </a:pPr>
            <a:r>
              <a:rPr lang="en-US" sz="2600" dirty="0" smtClean="0"/>
              <a:t>with levels of effort, then </a:t>
            </a:r>
          </a:p>
          <a:p>
            <a:pPr marL="290513" lvl="1" indent="0">
              <a:buNone/>
              <a:tabLst>
                <a:tab pos="7315200" algn="l"/>
              </a:tabLst>
            </a:pPr>
            <a:r>
              <a:rPr lang="en-US" sz="2600" dirty="0" smtClean="0"/>
              <a:t>plan developed to fix or </a:t>
            </a:r>
          </a:p>
          <a:p>
            <a:pPr marL="290513" lvl="1" indent="0">
              <a:buNone/>
              <a:tabLst>
                <a:tab pos="7315200" algn="l"/>
              </a:tabLst>
            </a:pPr>
            <a:r>
              <a:rPr lang="en-US" sz="2600" dirty="0" smtClean="0"/>
              <a:t>modification submitted</a:t>
            </a:r>
          </a:p>
          <a:p>
            <a:endParaRPr lang="en-US" dirty="0"/>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0203" t="24544" b="48354"/>
          <a:stretch/>
        </p:blipFill>
        <p:spPr>
          <a:xfrm>
            <a:off x="457200" y="1905000"/>
            <a:ext cx="8001000" cy="1676400"/>
          </a:xfrm>
          <a:prstGeom prst="rect">
            <a:avLst/>
          </a:prstGeom>
          <a:ln w="19050">
            <a:solidFill>
              <a:schemeClr val="tx1"/>
            </a:solidFill>
          </a:ln>
        </p:spPr>
      </p:pic>
      <p:pic>
        <p:nvPicPr>
          <p:cNvPr id="5"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55284" r="59532" b="20342"/>
          <a:stretch/>
        </p:blipFill>
        <p:spPr>
          <a:xfrm>
            <a:off x="4724400" y="4267200"/>
            <a:ext cx="4114800" cy="1905000"/>
          </a:xfrm>
          <a:prstGeom prst="rect">
            <a:avLst/>
          </a:prstGeom>
          <a:ln w="19050">
            <a:solidFill>
              <a:schemeClr val="tx1"/>
            </a:solidFill>
          </a:ln>
        </p:spPr>
      </p:pic>
    </p:spTree>
    <p:extLst>
      <p:ext uri="{BB962C8B-B14F-4D97-AF65-F5344CB8AC3E}">
        <p14:creationId xmlns:p14="http://schemas.microsoft.com/office/powerpoint/2010/main" val="4269146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52400"/>
            <a:ext cx="5119634" cy="6629400"/>
          </a:xfrm>
          <a:ln w="19050">
            <a:solidFill>
              <a:schemeClr val="tx1"/>
            </a:solidFill>
          </a:ln>
        </p:spPr>
      </p:pic>
      <p:sp>
        <p:nvSpPr>
          <p:cNvPr id="6" name="Content Placeholder 2"/>
          <p:cNvSpPr txBox="1">
            <a:spLocks/>
          </p:cNvSpPr>
          <p:nvPr/>
        </p:nvSpPr>
        <p:spPr>
          <a:xfrm>
            <a:off x="5410200" y="685800"/>
            <a:ext cx="3505200" cy="5715000"/>
          </a:xfrm>
          <a:prstGeom prst="rect">
            <a:avLst/>
          </a:prstGeom>
          <a:solidFill>
            <a:schemeClr val="tx2">
              <a:lumMod val="20000"/>
              <a:lumOff val="80000"/>
            </a:schemeClr>
          </a:solidFill>
        </p:spPr>
        <p:txBody>
          <a:bodyPr vert="horz">
            <a:normAutofit fontScale="850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OSP generates reports for PI/PDs for each covered employee</a:t>
            </a:r>
          </a:p>
          <a:p>
            <a:endParaRPr lang="en-US" sz="1600" dirty="0" smtClean="0"/>
          </a:p>
          <a:p>
            <a:r>
              <a:rPr lang="en-US" dirty="0" smtClean="0"/>
              <a:t>PI/PD reviews Employee Effort Certification Reporting Forms and Effort Certification Summaries, then signs Summaries if acceptable</a:t>
            </a:r>
          </a:p>
          <a:p>
            <a:endParaRPr lang="en-US" sz="1600" dirty="0" smtClean="0"/>
          </a:p>
          <a:p>
            <a:r>
              <a:rPr lang="en-US" dirty="0" smtClean="0"/>
              <a:t>Copies of summaries are provided to Business Services</a:t>
            </a:r>
          </a:p>
          <a:p>
            <a:endParaRPr lang="en-US" sz="1600" dirty="0" smtClean="0"/>
          </a:p>
          <a:p>
            <a:r>
              <a:rPr lang="en-US" dirty="0" smtClean="0"/>
              <a:t>If modification are needed, process is begun with support of OSP</a:t>
            </a:r>
          </a:p>
          <a:p>
            <a:endParaRPr lang="en-US" dirty="0"/>
          </a:p>
        </p:txBody>
      </p:sp>
    </p:spTree>
    <p:extLst>
      <p:ext uri="{BB962C8B-B14F-4D97-AF65-F5344CB8AC3E}">
        <p14:creationId xmlns:p14="http://schemas.microsoft.com/office/powerpoint/2010/main" val="685482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365760" lvl="1" indent="0">
              <a:buNone/>
            </a:pPr>
            <a:r>
              <a:rPr lang="en-US" sz="2800" dirty="0" smtClean="0"/>
              <a:t>Martin Williams</a:t>
            </a:r>
          </a:p>
          <a:p>
            <a:pPr marL="365760" lvl="1" indent="0">
              <a:buNone/>
            </a:pPr>
            <a:r>
              <a:rPr lang="en-US" sz="2800" dirty="0" smtClean="0"/>
              <a:t>Director, Office of Sponsored Programs</a:t>
            </a:r>
          </a:p>
          <a:p>
            <a:pPr marL="365760" lvl="1" indent="0">
              <a:buNone/>
            </a:pPr>
            <a:r>
              <a:rPr lang="en-US" sz="2800" dirty="0" smtClean="0"/>
              <a:t>Raubinger Hall, Room 309</a:t>
            </a:r>
          </a:p>
          <a:p>
            <a:pPr marL="365760" lvl="1" indent="0">
              <a:buNone/>
            </a:pPr>
            <a:r>
              <a:rPr lang="en-US" sz="2800" dirty="0">
                <a:hlinkClick r:id="rId2"/>
              </a:rPr>
              <a:t>williamsm@wpunj.edu</a:t>
            </a:r>
            <a:endParaRPr lang="en-US" sz="2800" dirty="0"/>
          </a:p>
          <a:p>
            <a:pPr marL="365760" lvl="1" indent="0">
              <a:buNone/>
            </a:pPr>
            <a:r>
              <a:rPr lang="en-US" sz="2800" dirty="0" smtClean="0"/>
              <a:t>973-720-2852</a:t>
            </a:r>
            <a:endParaRPr lang="en-US" dirty="0" smtClean="0"/>
          </a:p>
          <a:p>
            <a:pPr marL="0" indent="0">
              <a:buNone/>
            </a:pPr>
            <a:endParaRPr lang="en-US" dirty="0" smtClean="0"/>
          </a:p>
          <a:p>
            <a:pPr marL="0" indent="0">
              <a:buNone/>
            </a:pPr>
            <a:r>
              <a:rPr lang="en-US" dirty="0" smtClean="0"/>
              <a:t>Effort Reporting Forms and Resources:</a:t>
            </a:r>
          </a:p>
          <a:p>
            <a:pPr marL="274320" lvl="2" indent="0">
              <a:buClr>
                <a:schemeClr val="accent3"/>
              </a:buClr>
              <a:buSzPct val="95000"/>
              <a:buNone/>
            </a:pPr>
            <a:r>
              <a:rPr lang="en-US" sz="2800" dirty="0" smtClean="0">
                <a:hlinkClick r:id="rId3"/>
              </a:rPr>
              <a:t>http</a:t>
            </a:r>
            <a:r>
              <a:rPr lang="en-US" sz="2800" dirty="0">
                <a:hlinkClick r:id="rId3"/>
              </a:rPr>
              <a:t>://</a:t>
            </a:r>
            <a:r>
              <a:rPr lang="en-US" sz="2800" dirty="0" smtClean="0">
                <a:hlinkClick r:id="rId3"/>
              </a:rPr>
              <a:t>www.wpunj.edu/osp/managing-awards.dot</a:t>
            </a:r>
            <a:r>
              <a:rPr lang="en-US" sz="2800" dirty="0" smtClean="0"/>
              <a:t> </a:t>
            </a:r>
            <a:endParaRPr lang="en-US" sz="2800" dirty="0"/>
          </a:p>
          <a:p>
            <a:pPr marL="0" indent="0">
              <a:buNone/>
            </a:pPr>
            <a:endParaRPr lang="en-US" dirty="0"/>
          </a:p>
        </p:txBody>
      </p:sp>
    </p:spTree>
    <p:extLst>
      <p:ext uri="{BB962C8B-B14F-4D97-AF65-F5344CB8AC3E}">
        <p14:creationId xmlns:p14="http://schemas.microsoft.com/office/powerpoint/2010/main" val="136158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Differences</a:t>
            </a:r>
            <a:endParaRPr lang="en-US" dirty="0"/>
          </a:p>
        </p:txBody>
      </p:sp>
      <p:sp>
        <p:nvSpPr>
          <p:cNvPr id="3" name="Text Placeholder 2"/>
          <p:cNvSpPr>
            <a:spLocks noGrp="1"/>
          </p:cNvSpPr>
          <p:nvPr>
            <p:ph type="body" idx="1"/>
          </p:nvPr>
        </p:nvSpPr>
        <p:spPr/>
        <p:txBody>
          <a:bodyPr/>
          <a:lstStyle/>
          <a:p>
            <a:r>
              <a:rPr lang="en-US" dirty="0" smtClean="0"/>
              <a:t>Old Policy and System</a:t>
            </a:r>
            <a:endParaRPr lang="en-US" dirty="0"/>
          </a:p>
        </p:txBody>
      </p:sp>
      <p:sp>
        <p:nvSpPr>
          <p:cNvPr id="4" name="Text Placeholder 3"/>
          <p:cNvSpPr>
            <a:spLocks noGrp="1"/>
          </p:cNvSpPr>
          <p:nvPr>
            <p:ph type="body" sz="half" idx="3"/>
          </p:nvPr>
        </p:nvSpPr>
        <p:spPr/>
        <p:txBody>
          <a:bodyPr/>
          <a:lstStyle/>
          <a:p>
            <a:r>
              <a:rPr lang="en-US" dirty="0" smtClean="0"/>
              <a:t>New Policy and System</a:t>
            </a:r>
            <a:endParaRPr lang="en-US" dirty="0"/>
          </a:p>
        </p:txBody>
      </p:sp>
      <p:sp>
        <p:nvSpPr>
          <p:cNvPr id="5" name="Content Placeholder 4"/>
          <p:cNvSpPr>
            <a:spLocks noGrp="1"/>
          </p:cNvSpPr>
          <p:nvPr>
            <p:ph sz="quarter" idx="2"/>
          </p:nvPr>
        </p:nvSpPr>
        <p:spPr>
          <a:xfrm>
            <a:off x="457200" y="2514600"/>
            <a:ext cx="4114800" cy="3845720"/>
          </a:xfrm>
        </p:spPr>
        <p:txBody>
          <a:bodyPr>
            <a:normAutofit lnSpcReduction="10000"/>
          </a:bodyPr>
          <a:lstStyle/>
          <a:p>
            <a:r>
              <a:rPr lang="en-US" dirty="0"/>
              <a:t>D</a:t>
            </a:r>
            <a:r>
              <a:rPr lang="en-US" dirty="0" smtClean="0"/>
              <a:t>riven by employee</a:t>
            </a:r>
          </a:p>
          <a:p>
            <a:r>
              <a:rPr lang="en-US" dirty="0" smtClean="0"/>
              <a:t>2-form </a:t>
            </a:r>
            <a:r>
              <a:rPr lang="en-US" dirty="0"/>
              <a:t>system required supervisor </a:t>
            </a:r>
            <a:r>
              <a:rPr lang="en-US" dirty="0" smtClean="0"/>
              <a:t>signatures </a:t>
            </a:r>
          </a:p>
          <a:p>
            <a:r>
              <a:rPr lang="en-US" dirty="0"/>
              <a:t>S</a:t>
            </a:r>
            <a:r>
              <a:rPr lang="en-US" dirty="0" smtClean="0"/>
              <a:t>ubmission </a:t>
            </a:r>
            <a:r>
              <a:rPr lang="en-US" dirty="0"/>
              <a:t>of </a:t>
            </a:r>
            <a:r>
              <a:rPr lang="en-US" dirty="0" smtClean="0"/>
              <a:t>paper form </a:t>
            </a:r>
            <a:r>
              <a:rPr lang="en-US" dirty="0"/>
              <a:t>to the </a:t>
            </a:r>
            <a:r>
              <a:rPr lang="en-US" dirty="0" smtClean="0"/>
              <a:t>OSP</a:t>
            </a:r>
          </a:p>
          <a:p>
            <a:r>
              <a:rPr lang="en-US" dirty="0"/>
              <a:t>F</a:t>
            </a:r>
            <a:r>
              <a:rPr lang="en-US" dirty="0" smtClean="0"/>
              <a:t>orms required daily tracking</a:t>
            </a:r>
          </a:p>
          <a:p>
            <a:r>
              <a:rPr lang="en-US" dirty="0"/>
              <a:t>I</a:t>
            </a:r>
            <a:r>
              <a:rPr lang="en-US" dirty="0" smtClean="0"/>
              <a:t>nformation manually entered into database by OSP staff</a:t>
            </a:r>
          </a:p>
          <a:p>
            <a:r>
              <a:rPr lang="en-US" dirty="0" smtClean="0"/>
              <a:t>Policy too broad and incomplete in many ways, did not include consequences</a:t>
            </a:r>
            <a:endParaRPr lang="en-US" dirty="0"/>
          </a:p>
          <a:p>
            <a:endParaRPr lang="en-US" dirty="0"/>
          </a:p>
        </p:txBody>
      </p:sp>
      <p:sp>
        <p:nvSpPr>
          <p:cNvPr id="6" name="Content Placeholder 5"/>
          <p:cNvSpPr>
            <a:spLocks noGrp="1"/>
          </p:cNvSpPr>
          <p:nvPr>
            <p:ph sz="quarter" idx="4"/>
          </p:nvPr>
        </p:nvSpPr>
        <p:spPr/>
        <p:txBody>
          <a:bodyPr>
            <a:normAutofit lnSpcReduction="10000"/>
          </a:bodyPr>
          <a:lstStyle/>
          <a:p>
            <a:r>
              <a:rPr lang="en-US" dirty="0"/>
              <a:t>R</a:t>
            </a:r>
            <a:r>
              <a:rPr lang="en-US" dirty="0" smtClean="0"/>
              <a:t>eminder sent by OSP</a:t>
            </a:r>
          </a:p>
          <a:p>
            <a:r>
              <a:rPr lang="en-US" dirty="0" smtClean="0"/>
              <a:t>1-form </a:t>
            </a:r>
            <a:r>
              <a:rPr lang="en-US" dirty="0"/>
              <a:t>system </a:t>
            </a:r>
            <a:r>
              <a:rPr lang="en-US" dirty="0" smtClean="0"/>
              <a:t>does not require supervisor signature </a:t>
            </a:r>
          </a:p>
          <a:p>
            <a:r>
              <a:rPr lang="en-US" dirty="0"/>
              <a:t>F</a:t>
            </a:r>
            <a:r>
              <a:rPr lang="en-US" dirty="0" smtClean="0"/>
              <a:t>orm submitted </a:t>
            </a:r>
            <a:r>
              <a:rPr lang="en-US" dirty="0"/>
              <a:t>electronically to </a:t>
            </a:r>
            <a:r>
              <a:rPr lang="en-US" dirty="0" smtClean="0"/>
              <a:t>OSP</a:t>
            </a:r>
          </a:p>
          <a:p>
            <a:r>
              <a:rPr lang="en-US" dirty="0"/>
              <a:t>O</a:t>
            </a:r>
            <a:r>
              <a:rPr lang="en-US" dirty="0" smtClean="0"/>
              <a:t>nce-a-semester estimate</a:t>
            </a:r>
          </a:p>
          <a:p>
            <a:r>
              <a:rPr lang="en-US" dirty="0"/>
              <a:t>E</a:t>
            </a:r>
            <a:r>
              <a:rPr lang="en-US" dirty="0" smtClean="0"/>
              <a:t>lectronically uploaded into database by OSP staff</a:t>
            </a:r>
          </a:p>
          <a:p>
            <a:r>
              <a:rPr lang="en-US" dirty="0" smtClean="0"/>
              <a:t>Policy provides clear definitions, process and consequences</a:t>
            </a:r>
            <a:endParaRPr lang="en-US" dirty="0"/>
          </a:p>
          <a:p>
            <a:endParaRPr lang="en-US" dirty="0"/>
          </a:p>
        </p:txBody>
      </p:sp>
    </p:spTree>
    <p:extLst>
      <p:ext uri="{BB962C8B-B14F-4D97-AF65-F5344CB8AC3E}">
        <p14:creationId xmlns:p14="http://schemas.microsoft.com/office/powerpoint/2010/main" val="2610338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3" name="Content Placeholder 2"/>
          <p:cNvSpPr>
            <a:spLocks noGrp="1"/>
          </p:cNvSpPr>
          <p:nvPr>
            <p:ph idx="1"/>
          </p:nvPr>
        </p:nvSpPr>
        <p:spPr>
          <a:xfrm>
            <a:off x="457200" y="1935480"/>
            <a:ext cx="8382000" cy="4617720"/>
          </a:xfrm>
        </p:spPr>
        <p:txBody>
          <a:bodyPr>
            <a:normAutofit/>
          </a:bodyPr>
          <a:lstStyle/>
          <a:p>
            <a:r>
              <a:rPr lang="en-US" dirty="0"/>
              <a:t>William Paterson University will establish and maintain an effort certification system in accordance with the provisions of OMB Circular A-21 (2 CFR Part 220). </a:t>
            </a:r>
            <a:endParaRPr lang="en-US" dirty="0" smtClean="0"/>
          </a:p>
          <a:p>
            <a:pPr lvl="1"/>
            <a:r>
              <a:rPr lang="en-US" dirty="0"/>
              <a:t>OMB Circular A-21: Cost Principles for Educational </a:t>
            </a:r>
            <a:r>
              <a:rPr lang="en-US" dirty="0" smtClean="0"/>
              <a:t>Institutions</a:t>
            </a:r>
          </a:p>
          <a:p>
            <a:pPr lvl="1"/>
            <a:r>
              <a:rPr lang="en-US" dirty="0" smtClean="0"/>
              <a:t>Establishes foundation regulation that all Federal funding agencies must base their regulations upon</a:t>
            </a:r>
          </a:p>
          <a:p>
            <a:pPr lvl="1"/>
            <a:r>
              <a:rPr lang="en-US" dirty="0" smtClean="0"/>
              <a:t>Used by State of New Jersey for both its own funding and for Federal pass-through funding</a:t>
            </a:r>
          </a:p>
          <a:p>
            <a:pPr lvl="1"/>
            <a:r>
              <a:rPr lang="en-US" dirty="0" smtClean="0"/>
              <a:t>This “plan-confirmation” system meets requirements</a:t>
            </a:r>
          </a:p>
        </p:txBody>
      </p:sp>
    </p:spTree>
    <p:extLst>
      <p:ext uri="{BB962C8B-B14F-4D97-AF65-F5344CB8AC3E}">
        <p14:creationId xmlns:p14="http://schemas.microsoft.com/office/powerpoint/2010/main" val="2134078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5480"/>
            <a:ext cx="8229600" cy="4541520"/>
          </a:xfrm>
        </p:spPr>
        <p:txBody>
          <a:bodyPr>
            <a:normAutofit/>
          </a:bodyPr>
          <a:lstStyle/>
          <a:p>
            <a:r>
              <a:rPr lang="en-US" dirty="0"/>
              <a:t>The effort certification system will provide assurance to sponsors that (1) salaries charged to sponsored projects or provided as a cost-shared expense are reasonable in relation to the work performed, and (2) that faculty and staff have met the commitment of effort that is defined within an award contract.  </a:t>
            </a:r>
            <a:endParaRPr lang="en-US" dirty="0" smtClean="0"/>
          </a:p>
          <a:p>
            <a:pPr lvl="1"/>
            <a:r>
              <a:rPr lang="en-US" dirty="0" smtClean="0"/>
              <a:t>Proposal established effort and expense expectations that was accepted and became part of the contract</a:t>
            </a:r>
          </a:p>
          <a:p>
            <a:pPr lvl="1"/>
            <a:r>
              <a:rPr lang="en-US" dirty="0" smtClean="0"/>
              <a:t>Effort report documents that the expectation was realized during the implementation of project</a:t>
            </a:r>
          </a:p>
          <a:p>
            <a:pPr lvl="1"/>
            <a:r>
              <a:rPr lang="en-US" dirty="0" smtClean="0"/>
              <a:t>Cost of effort appropriate and consistent for WP</a:t>
            </a:r>
            <a:endParaRPr lang="en-US" dirty="0"/>
          </a:p>
          <a:p>
            <a:endParaRPr lang="en-US" dirty="0"/>
          </a:p>
        </p:txBody>
      </p:sp>
    </p:spTree>
    <p:extLst>
      <p:ext uri="{BB962C8B-B14F-4D97-AF65-F5344CB8AC3E}">
        <p14:creationId xmlns:p14="http://schemas.microsoft.com/office/powerpoint/2010/main" val="1829869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effort certification report will verify that personnel costs charged to a sponsored project or provided as committed cost sharing for a sponsored project are reasonable, allocable, consistently treated, and allowable under the specific sponsored agreement</a:t>
            </a:r>
            <a:r>
              <a:rPr lang="en-US" dirty="0" smtClean="0"/>
              <a:t>.</a:t>
            </a:r>
          </a:p>
          <a:p>
            <a:pPr lvl="1"/>
            <a:r>
              <a:rPr lang="en-US" b="1" dirty="0" smtClean="0"/>
              <a:t>Reasonable</a:t>
            </a:r>
            <a:r>
              <a:rPr lang="en-US" dirty="0" smtClean="0"/>
              <a:t>: time appropriate for the job</a:t>
            </a:r>
          </a:p>
          <a:p>
            <a:pPr lvl="1"/>
            <a:r>
              <a:rPr lang="en-US" b="1" dirty="0" smtClean="0"/>
              <a:t>Allocable</a:t>
            </a:r>
            <a:r>
              <a:rPr lang="en-US" dirty="0" smtClean="0"/>
              <a:t>: work was done for the project</a:t>
            </a:r>
          </a:p>
          <a:p>
            <a:pPr lvl="1"/>
            <a:r>
              <a:rPr lang="en-US" b="1" dirty="0" smtClean="0"/>
              <a:t>Consistently treated</a:t>
            </a:r>
            <a:r>
              <a:rPr lang="en-US" dirty="0" smtClean="0"/>
              <a:t>: follows WP policies &amp; processes</a:t>
            </a:r>
          </a:p>
          <a:p>
            <a:pPr lvl="1"/>
            <a:r>
              <a:rPr lang="en-US" b="1" dirty="0" smtClean="0"/>
              <a:t>Allowable</a:t>
            </a:r>
            <a:r>
              <a:rPr lang="en-US" dirty="0" smtClean="0"/>
              <a:t>: can be paid by the award and is within the terms of the award and sponsor regulations</a:t>
            </a:r>
            <a:endParaRPr lang="en-US" dirty="0"/>
          </a:p>
          <a:p>
            <a:endParaRPr lang="en-US" dirty="0"/>
          </a:p>
        </p:txBody>
      </p:sp>
    </p:spTree>
    <p:extLst>
      <p:ext uri="{BB962C8B-B14F-4D97-AF65-F5344CB8AC3E}">
        <p14:creationId xmlns:p14="http://schemas.microsoft.com/office/powerpoint/2010/main" val="3469527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Employees</a:t>
            </a:r>
            <a:endParaRPr lang="en-US" dirty="0"/>
          </a:p>
        </p:txBody>
      </p:sp>
      <p:sp>
        <p:nvSpPr>
          <p:cNvPr id="3" name="Content Placeholder 2"/>
          <p:cNvSpPr>
            <a:spLocks noGrp="1"/>
          </p:cNvSpPr>
          <p:nvPr>
            <p:ph idx="1"/>
          </p:nvPr>
        </p:nvSpPr>
        <p:spPr>
          <a:xfrm>
            <a:off x="457200" y="1935480"/>
            <a:ext cx="8458200" cy="4541520"/>
          </a:xfrm>
        </p:spPr>
        <p:txBody>
          <a:bodyPr>
            <a:normAutofit lnSpcReduction="10000"/>
          </a:bodyPr>
          <a:lstStyle/>
          <a:p>
            <a:r>
              <a:rPr lang="en-US" dirty="0" smtClean="0"/>
              <a:t>“Covered </a:t>
            </a:r>
            <a:r>
              <a:rPr lang="en-US" dirty="0"/>
              <a:t>Employees are </a:t>
            </a:r>
            <a:r>
              <a:rPr lang="en-US" dirty="0" smtClean="0"/>
              <a:t>… full-time </a:t>
            </a:r>
            <a:r>
              <a:rPr lang="en-US" dirty="0"/>
              <a:t>faculty, professional and administrative staff engaged in a sponsored </a:t>
            </a:r>
            <a:r>
              <a:rPr lang="en-US" dirty="0" smtClean="0"/>
              <a:t>project.”</a:t>
            </a:r>
          </a:p>
          <a:p>
            <a:pPr lvl="1"/>
            <a:r>
              <a:rPr lang="en-US" dirty="0" smtClean="0"/>
              <a:t>Effort is within an employee’s regular duties</a:t>
            </a:r>
          </a:p>
          <a:p>
            <a:pPr lvl="1"/>
            <a:r>
              <a:rPr lang="en-US" dirty="0" smtClean="0"/>
              <a:t>Cannot include overload or overtime, fund raising, unrelated committees</a:t>
            </a:r>
          </a:p>
          <a:p>
            <a:pPr lvl="1"/>
            <a:r>
              <a:rPr lang="en-US" dirty="0" smtClean="0"/>
              <a:t>Additional compensation only for activity (a) across departmental lines, (b) in addition to regular duties,      (c) work is short term, and (d) approved by sponsor</a:t>
            </a:r>
          </a:p>
          <a:p>
            <a:pPr lvl="1"/>
            <a:r>
              <a:rPr lang="en-US" dirty="0" smtClean="0"/>
              <a:t>10-month employees: (a) compensation for work in summer will not exceed 1/10</a:t>
            </a:r>
            <a:r>
              <a:rPr lang="en-US" baseline="30000" dirty="0" smtClean="0"/>
              <a:t>th</a:t>
            </a:r>
            <a:r>
              <a:rPr lang="en-US" dirty="0" smtClean="0"/>
              <a:t> of salary, and (b) compensation for teaching courses will not exceed WP’s standard rate</a:t>
            </a:r>
            <a:endParaRPr lang="en-US" dirty="0"/>
          </a:p>
        </p:txBody>
      </p:sp>
    </p:spTree>
    <p:extLst>
      <p:ext uri="{BB962C8B-B14F-4D97-AF65-F5344CB8AC3E}">
        <p14:creationId xmlns:p14="http://schemas.microsoft.com/office/powerpoint/2010/main" val="1422291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35480"/>
            <a:ext cx="8610600" cy="4922520"/>
          </a:xfrm>
        </p:spPr>
        <p:txBody>
          <a:bodyPr>
            <a:normAutofit fontScale="85000" lnSpcReduction="10000"/>
          </a:bodyPr>
          <a:lstStyle/>
          <a:p>
            <a:r>
              <a:rPr lang="en-US" b="1" dirty="0" smtClean="0"/>
              <a:t>Regular Duties</a:t>
            </a:r>
            <a:r>
              <a:rPr lang="en-US" dirty="0" smtClean="0"/>
              <a:t> are those activities that the employee was hired to perform, including any additional duties that have been added or assumed, for which they are compensated through their salary, including holiday, vacation and sick time. </a:t>
            </a:r>
            <a:r>
              <a:rPr lang="en-US" b="1" dirty="0" smtClean="0"/>
              <a:t>This is the 100% effort.</a:t>
            </a:r>
          </a:p>
          <a:p>
            <a:endParaRPr lang="en-US" sz="1600" dirty="0" smtClean="0"/>
          </a:p>
          <a:p>
            <a:r>
              <a:rPr lang="en-US" b="1" dirty="0" smtClean="0"/>
              <a:t>Institutional Base Salary (IBS) </a:t>
            </a:r>
            <a:r>
              <a:rPr lang="en-US" dirty="0" smtClean="0"/>
              <a:t>is the salary or wages received for an employee’s regular duties.  </a:t>
            </a:r>
            <a:r>
              <a:rPr lang="en-US" b="1" dirty="0" smtClean="0"/>
              <a:t>This is the value of the 100% effort.</a:t>
            </a:r>
          </a:p>
          <a:p>
            <a:endParaRPr lang="en-US" sz="1500" dirty="0" smtClean="0"/>
          </a:p>
          <a:p>
            <a:r>
              <a:rPr lang="en-US" b="1" dirty="0" smtClean="0"/>
              <a:t>“IBS </a:t>
            </a:r>
            <a:r>
              <a:rPr lang="en-US" b="1" dirty="0"/>
              <a:t>does not include </a:t>
            </a:r>
            <a:r>
              <a:rPr lang="en-US" dirty="0" smtClean="0"/>
              <a:t>work done as </a:t>
            </a:r>
            <a:r>
              <a:rPr lang="en-US" b="1" dirty="0" smtClean="0"/>
              <a:t>overload </a:t>
            </a:r>
            <a:r>
              <a:rPr lang="en-US" dirty="0"/>
              <a:t>(for faculty and professional staff), </a:t>
            </a:r>
            <a:r>
              <a:rPr lang="en-US" b="1" dirty="0"/>
              <a:t>overtime </a:t>
            </a:r>
            <a:r>
              <a:rPr lang="en-US" dirty="0"/>
              <a:t>(for professional and administrative staff), </a:t>
            </a:r>
            <a:r>
              <a:rPr lang="en-US" b="1" dirty="0"/>
              <a:t>adjunct assignment</a:t>
            </a:r>
            <a:r>
              <a:rPr lang="en-US" dirty="0"/>
              <a:t>, </a:t>
            </a:r>
            <a:r>
              <a:rPr lang="en-US" b="1" dirty="0"/>
              <a:t>presenting or attending a workshop</a:t>
            </a:r>
            <a:r>
              <a:rPr lang="en-US" dirty="0"/>
              <a:t>, and compensation for other </a:t>
            </a:r>
            <a:r>
              <a:rPr lang="en-US" dirty="0" smtClean="0"/>
              <a:t>incidental </a:t>
            </a:r>
            <a:r>
              <a:rPr lang="en-US" dirty="0"/>
              <a:t>activities </a:t>
            </a:r>
            <a:r>
              <a:rPr lang="en-US" b="1" dirty="0"/>
              <a:t>because such work and compensation are separately identified and are separately documented in Banner Finance</a:t>
            </a:r>
            <a:r>
              <a:rPr lang="en-US" dirty="0" smtClean="0"/>
              <a:t>.”  </a:t>
            </a:r>
            <a:endParaRPr lang="en-US" dirty="0"/>
          </a:p>
          <a:p>
            <a:endParaRPr lang="en-US" dirty="0"/>
          </a:p>
        </p:txBody>
      </p:sp>
    </p:spTree>
    <p:extLst>
      <p:ext uri="{BB962C8B-B14F-4D97-AF65-F5344CB8AC3E}">
        <p14:creationId xmlns:p14="http://schemas.microsoft.com/office/powerpoint/2010/main" val="2176419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sz="2000" b="1" dirty="0" smtClean="0"/>
              <a:t>Table 1: IBS Components  for Faculty, Professional and Administrative Staff</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3490707"/>
              </p:ext>
            </p:extLst>
          </p:nvPr>
        </p:nvGraphicFramePr>
        <p:xfrm>
          <a:off x="457200" y="1143000"/>
          <a:ext cx="8229600" cy="5222203"/>
        </p:xfrm>
        <a:graphic>
          <a:graphicData uri="http://schemas.openxmlformats.org/drawingml/2006/table">
            <a:tbl>
              <a:tblPr firstRow="1" firstCol="1" bandRow="1">
                <a:tableStyleId>{5C22544A-7EE6-4342-B048-85BDC9FD1C3A}</a:tableStyleId>
              </a:tblPr>
              <a:tblGrid>
                <a:gridCol w="1447800"/>
                <a:gridCol w="2475272"/>
                <a:gridCol w="2010696"/>
                <a:gridCol w="2295832"/>
              </a:tblGrid>
              <a:tr h="761999">
                <a:tc>
                  <a:txBody>
                    <a:bodyPr/>
                    <a:lstStyle/>
                    <a:p>
                      <a:pPr marL="0" marR="0" fontAlgn="t">
                        <a:lnSpc>
                          <a:spcPct val="115000"/>
                        </a:lnSpc>
                        <a:spcBef>
                          <a:spcPts val="0"/>
                        </a:spcBef>
                        <a:spcAft>
                          <a:spcPts val="1000"/>
                        </a:spcAft>
                      </a:pPr>
                      <a:r>
                        <a:rPr lang="en-US" sz="1000" u="none" strike="noStrike" dirty="0">
                          <a:effectLst/>
                        </a:rPr>
                        <a:t> </a:t>
                      </a:r>
                      <a:endParaRPr lang="en-US" sz="11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dirty="0">
                          <a:effectLst/>
                        </a:rPr>
                        <a:t>Faculty IBS Academic Year and other 10-Month </a:t>
                      </a:r>
                      <a:r>
                        <a:rPr lang="en-US" sz="1600" dirty="0" smtClean="0">
                          <a:effectLst/>
                        </a:rPr>
                        <a:t>Employees (September </a:t>
                      </a:r>
                      <a:r>
                        <a:rPr lang="en-US" sz="1600" dirty="0">
                          <a:effectLst/>
                        </a:rPr>
                        <a:t>to June)</a:t>
                      </a:r>
                      <a:endParaRPr lang="en-US" sz="20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1000"/>
                        </a:spcAft>
                      </a:pPr>
                      <a:r>
                        <a:rPr lang="en-US" sz="1600" dirty="0">
                          <a:effectLst/>
                        </a:rPr>
                        <a:t>Professional Staff</a:t>
                      </a:r>
                      <a:endParaRPr lang="en-US" sz="2000" dirty="0">
                        <a:effectLst/>
                      </a:endParaRPr>
                    </a:p>
                    <a:p>
                      <a:pPr marL="152400" marR="0" indent="-114300" fontAlgn="t">
                        <a:lnSpc>
                          <a:spcPct val="115000"/>
                        </a:lnSpc>
                        <a:spcBef>
                          <a:spcPts val="0"/>
                        </a:spcBef>
                        <a:spcAft>
                          <a:spcPts val="0"/>
                        </a:spcAft>
                      </a:pPr>
                      <a:r>
                        <a:rPr lang="en-US" sz="1600" dirty="0">
                          <a:effectLst/>
                        </a:rPr>
                        <a:t>(12 months, July to June)</a:t>
                      </a:r>
                      <a:endParaRPr lang="en-US" sz="20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1000"/>
                        </a:spcAft>
                      </a:pPr>
                      <a:r>
                        <a:rPr lang="en-US" sz="1600">
                          <a:effectLst/>
                        </a:rPr>
                        <a:t>Administrative Staff</a:t>
                      </a:r>
                      <a:endParaRPr lang="en-US" sz="2000">
                        <a:effectLst/>
                      </a:endParaRPr>
                    </a:p>
                    <a:p>
                      <a:pPr marL="152400" marR="0" indent="-114300" fontAlgn="t">
                        <a:lnSpc>
                          <a:spcPct val="115000"/>
                        </a:lnSpc>
                        <a:spcBef>
                          <a:spcPts val="0"/>
                        </a:spcBef>
                        <a:spcAft>
                          <a:spcPts val="0"/>
                        </a:spcAft>
                      </a:pPr>
                      <a:r>
                        <a:rPr lang="en-US" sz="1600">
                          <a:effectLst/>
                        </a:rPr>
                        <a:t>(12 months, July to June)</a:t>
                      </a:r>
                      <a:endParaRPr lang="en-US" sz="2000">
                        <a:effectLst/>
                        <a:latin typeface="Calibri"/>
                        <a:ea typeface="Times New Roman"/>
                        <a:cs typeface="Times New Roman"/>
                      </a:endParaRPr>
                    </a:p>
                  </a:txBody>
                  <a:tcPr marL="68580" marR="68580" marT="0" marB="0"/>
                </a:tc>
              </a:tr>
              <a:tr h="2166746">
                <a:tc>
                  <a:txBody>
                    <a:bodyPr/>
                    <a:lstStyle/>
                    <a:p>
                      <a:pPr marL="0" marR="0" fontAlgn="t">
                        <a:lnSpc>
                          <a:spcPct val="115000"/>
                        </a:lnSpc>
                        <a:spcBef>
                          <a:spcPts val="0"/>
                        </a:spcBef>
                        <a:spcAft>
                          <a:spcPts val="1000"/>
                        </a:spcAft>
                      </a:pPr>
                      <a:r>
                        <a:rPr lang="en-US" sz="1600" dirty="0">
                          <a:effectLst/>
                        </a:rPr>
                        <a:t>Activity to be compensated within the IBS</a:t>
                      </a:r>
                      <a:endParaRPr lang="en-US" sz="20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dirty="0">
                          <a:effectLst/>
                        </a:rPr>
                        <a:t>-Teaching, research</a:t>
                      </a:r>
                      <a:r>
                        <a:rPr lang="en-US" sz="1600" dirty="0" smtClean="0">
                          <a:effectLst/>
                        </a:rPr>
                        <a:t>/ scholarship</a:t>
                      </a:r>
                      <a:r>
                        <a:rPr lang="en-US" sz="1600" dirty="0">
                          <a:effectLst/>
                        </a:rPr>
                        <a:t>,  service, and administration</a:t>
                      </a:r>
                      <a:endParaRPr lang="en-US" sz="2000" dirty="0">
                        <a:effectLst/>
                      </a:endParaRPr>
                    </a:p>
                    <a:p>
                      <a:pPr marL="152400" marR="0" indent="-114300" fontAlgn="t">
                        <a:lnSpc>
                          <a:spcPct val="115000"/>
                        </a:lnSpc>
                        <a:spcBef>
                          <a:spcPts val="0"/>
                        </a:spcBef>
                        <a:spcAft>
                          <a:spcPts val="0"/>
                        </a:spcAft>
                      </a:pPr>
                      <a:r>
                        <a:rPr lang="en-US" sz="1600" dirty="0">
                          <a:effectLst/>
                        </a:rPr>
                        <a:t>-Sponsored Project Effort Commitment</a:t>
                      </a:r>
                      <a:endParaRPr lang="en-US" sz="2000" dirty="0">
                        <a:effectLst/>
                      </a:endParaRPr>
                    </a:p>
                    <a:p>
                      <a:pPr marL="152400" marR="0" indent="-114300" fontAlgn="t">
                        <a:lnSpc>
                          <a:spcPct val="115000"/>
                        </a:lnSpc>
                        <a:spcBef>
                          <a:spcPts val="0"/>
                        </a:spcBef>
                        <a:spcAft>
                          <a:spcPts val="0"/>
                        </a:spcAft>
                      </a:pPr>
                      <a:r>
                        <a:rPr lang="en-US" sz="1600" dirty="0">
                          <a:effectLst/>
                        </a:rPr>
                        <a:t>-Release time provided for research, service or administration</a:t>
                      </a:r>
                      <a:endParaRPr lang="en-US" sz="20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a:effectLst/>
                        </a:rPr>
                        <a:t>-Administrative responsibilities</a:t>
                      </a:r>
                      <a:endParaRPr lang="en-US" sz="2000">
                        <a:effectLst/>
                      </a:endParaRPr>
                    </a:p>
                    <a:p>
                      <a:pPr marL="152400" marR="0" indent="-114300" fontAlgn="t">
                        <a:lnSpc>
                          <a:spcPct val="115000"/>
                        </a:lnSpc>
                        <a:spcBef>
                          <a:spcPts val="0"/>
                        </a:spcBef>
                        <a:spcAft>
                          <a:spcPts val="0"/>
                        </a:spcAft>
                      </a:pPr>
                      <a:r>
                        <a:rPr lang="en-US" sz="1600">
                          <a:effectLst/>
                        </a:rPr>
                        <a:t>-Academic responsibilities</a:t>
                      </a:r>
                      <a:endParaRPr lang="en-US" sz="2000">
                        <a:effectLst/>
                      </a:endParaRPr>
                    </a:p>
                    <a:p>
                      <a:pPr marL="152400" marR="0" indent="-114300" fontAlgn="t">
                        <a:lnSpc>
                          <a:spcPct val="115000"/>
                        </a:lnSpc>
                        <a:spcBef>
                          <a:spcPts val="0"/>
                        </a:spcBef>
                        <a:spcAft>
                          <a:spcPts val="0"/>
                        </a:spcAft>
                      </a:pPr>
                      <a:r>
                        <a:rPr lang="en-US" sz="1600">
                          <a:effectLst/>
                        </a:rPr>
                        <a:t>-Sponsored Project Effort Commitment</a:t>
                      </a:r>
                      <a:endParaRPr lang="en-US" sz="200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a:effectLst/>
                        </a:rPr>
                        <a:t>-Administrative responsibilities</a:t>
                      </a:r>
                      <a:endParaRPr lang="en-US" sz="2000">
                        <a:effectLst/>
                      </a:endParaRPr>
                    </a:p>
                    <a:p>
                      <a:pPr marL="152400" marR="0" indent="-114300" fontAlgn="t">
                        <a:lnSpc>
                          <a:spcPct val="115000"/>
                        </a:lnSpc>
                        <a:spcBef>
                          <a:spcPts val="0"/>
                        </a:spcBef>
                        <a:spcAft>
                          <a:spcPts val="0"/>
                        </a:spcAft>
                      </a:pPr>
                      <a:r>
                        <a:rPr lang="en-US" sz="1600">
                          <a:effectLst/>
                        </a:rPr>
                        <a:t>-Sponsored Project Effort Commitment</a:t>
                      </a:r>
                      <a:endParaRPr lang="en-US" sz="2000">
                        <a:effectLst/>
                        <a:latin typeface="Calibri"/>
                        <a:ea typeface="Times New Roman"/>
                        <a:cs typeface="Times New Roman"/>
                      </a:endParaRPr>
                    </a:p>
                  </a:txBody>
                  <a:tcPr marL="68580" marR="68580" marT="0" marB="0"/>
                </a:tc>
              </a:tr>
              <a:tr h="1857211">
                <a:tc>
                  <a:txBody>
                    <a:bodyPr/>
                    <a:lstStyle/>
                    <a:p>
                      <a:pPr marL="0" marR="0" fontAlgn="t">
                        <a:lnSpc>
                          <a:spcPct val="115000"/>
                        </a:lnSpc>
                        <a:spcBef>
                          <a:spcPts val="0"/>
                        </a:spcBef>
                        <a:spcAft>
                          <a:spcPts val="0"/>
                        </a:spcAft>
                      </a:pPr>
                      <a:r>
                        <a:rPr lang="en-US" sz="1600" dirty="0">
                          <a:effectLst/>
                        </a:rPr>
                        <a:t>Activity NOT included within the IBS</a:t>
                      </a:r>
                      <a:endParaRPr lang="en-US" sz="2000" dirty="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a:effectLst/>
                        </a:rPr>
                        <a:t>-Overload</a:t>
                      </a:r>
                      <a:endParaRPr lang="en-US" sz="2000">
                        <a:effectLst/>
                      </a:endParaRPr>
                    </a:p>
                    <a:p>
                      <a:pPr marL="152400" marR="0" indent="-114300" fontAlgn="t">
                        <a:lnSpc>
                          <a:spcPct val="115000"/>
                        </a:lnSpc>
                        <a:spcBef>
                          <a:spcPts val="0"/>
                        </a:spcBef>
                        <a:spcAft>
                          <a:spcPts val="0"/>
                        </a:spcAft>
                      </a:pPr>
                      <a:r>
                        <a:rPr lang="en-US" sz="1600">
                          <a:effectLst/>
                        </a:rPr>
                        <a:t>-Overtime</a:t>
                      </a:r>
                      <a:endParaRPr lang="en-US" sz="2000">
                        <a:effectLst/>
                      </a:endParaRPr>
                    </a:p>
                    <a:p>
                      <a:pPr marL="152400" marR="0" indent="-114300" fontAlgn="t">
                        <a:lnSpc>
                          <a:spcPct val="115000"/>
                        </a:lnSpc>
                        <a:spcBef>
                          <a:spcPts val="0"/>
                        </a:spcBef>
                        <a:spcAft>
                          <a:spcPts val="0"/>
                        </a:spcAft>
                      </a:pPr>
                      <a:r>
                        <a:rPr lang="en-US" sz="1600">
                          <a:effectLst/>
                        </a:rPr>
                        <a:t>-Workshops and incidental activity</a:t>
                      </a:r>
                      <a:endParaRPr lang="en-US" sz="2000">
                        <a:effectLst/>
                      </a:endParaRPr>
                    </a:p>
                    <a:p>
                      <a:pPr marL="152400" marR="0" indent="-114300" fontAlgn="t">
                        <a:lnSpc>
                          <a:spcPct val="115000"/>
                        </a:lnSpc>
                        <a:spcBef>
                          <a:spcPts val="0"/>
                        </a:spcBef>
                        <a:spcAft>
                          <a:spcPts val="0"/>
                        </a:spcAft>
                      </a:pPr>
                      <a:r>
                        <a:rPr lang="en-US" sz="1600">
                          <a:effectLst/>
                        </a:rPr>
                        <a:t>-Summer Salary</a:t>
                      </a:r>
                      <a:endParaRPr lang="en-US" sz="200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a:effectLst/>
                        </a:rPr>
                        <a:t>-Overload</a:t>
                      </a:r>
                      <a:endParaRPr lang="en-US" sz="2000">
                        <a:effectLst/>
                      </a:endParaRPr>
                    </a:p>
                    <a:p>
                      <a:pPr marL="152400" marR="0" indent="-114300" fontAlgn="t">
                        <a:lnSpc>
                          <a:spcPct val="115000"/>
                        </a:lnSpc>
                        <a:spcBef>
                          <a:spcPts val="0"/>
                        </a:spcBef>
                        <a:spcAft>
                          <a:spcPts val="0"/>
                        </a:spcAft>
                      </a:pPr>
                      <a:r>
                        <a:rPr lang="en-US" sz="1600">
                          <a:effectLst/>
                        </a:rPr>
                        <a:t>-Overtime</a:t>
                      </a:r>
                      <a:endParaRPr lang="en-US" sz="2000">
                        <a:effectLst/>
                      </a:endParaRPr>
                    </a:p>
                    <a:p>
                      <a:pPr marL="152400" marR="0" indent="-114300" fontAlgn="t">
                        <a:lnSpc>
                          <a:spcPct val="115000"/>
                        </a:lnSpc>
                        <a:spcBef>
                          <a:spcPts val="0"/>
                        </a:spcBef>
                        <a:spcAft>
                          <a:spcPts val="0"/>
                        </a:spcAft>
                      </a:pPr>
                      <a:r>
                        <a:rPr lang="en-US" sz="1600">
                          <a:effectLst/>
                        </a:rPr>
                        <a:t>-Workshops and incidental activity</a:t>
                      </a:r>
                      <a:endParaRPr lang="en-US" sz="2000">
                        <a:effectLst/>
                      </a:endParaRPr>
                    </a:p>
                    <a:p>
                      <a:pPr marL="152400" marR="0" indent="-114300" fontAlgn="t">
                        <a:lnSpc>
                          <a:spcPct val="115000"/>
                        </a:lnSpc>
                        <a:spcBef>
                          <a:spcPts val="0"/>
                        </a:spcBef>
                        <a:spcAft>
                          <a:spcPts val="0"/>
                        </a:spcAft>
                      </a:pPr>
                      <a:r>
                        <a:rPr lang="en-US" sz="1600">
                          <a:effectLst/>
                        </a:rPr>
                        <a:t>-Adjunct assignment</a:t>
                      </a:r>
                      <a:endParaRPr lang="en-US" sz="2000">
                        <a:effectLst/>
                        <a:latin typeface="Calibri"/>
                        <a:ea typeface="Times New Roman"/>
                        <a:cs typeface="Times New Roman"/>
                      </a:endParaRPr>
                    </a:p>
                  </a:txBody>
                  <a:tcPr marL="68580" marR="68580" marT="0" marB="0"/>
                </a:tc>
                <a:tc>
                  <a:txBody>
                    <a:bodyPr/>
                    <a:lstStyle/>
                    <a:p>
                      <a:pPr marL="152400" marR="0" indent="-114300" fontAlgn="t">
                        <a:lnSpc>
                          <a:spcPct val="115000"/>
                        </a:lnSpc>
                        <a:spcBef>
                          <a:spcPts val="0"/>
                        </a:spcBef>
                        <a:spcAft>
                          <a:spcPts val="0"/>
                        </a:spcAft>
                      </a:pPr>
                      <a:r>
                        <a:rPr lang="en-US" sz="1600" dirty="0">
                          <a:effectLst/>
                        </a:rPr>
                        <a:t>-Overload</a:t>
                      </a:r>
                      <a:endParaRPr lang="en-US" sz="2000" dirty="0">
                        <a:effectLst/>
                      </a:endParaRPr>
                    </a:p>
                    <a:p>
                      <a:pPr marL="152400" marR="0" indent="-114300" fontAlgn="t">
                        <a:lnSpc>
                          <a:spcPct val="115000"/>
                        </a:lnSpc>
                        <a:spcBef>
                          <a:spcPts val="0"/>
                        </a:spcBef>
                        <a:spcAft>
                          <a:spcPts val="0"/>
                        </a:spcAft>
                      </a:pPr>
                      <a:r>
                        <a:rPr lang="en-US" sz="1600" dirty="0">
                          <a:effectLst/>
                        </a:rPr>
                        <a:t>-Overtime</a:t>
                      </a:r>
                      <a:endParaRPr lang="en-US" sz="2000" dirty="0">
                        <a:effectLst/>
                      </a:endParaRPr>
                    </a:p>
                    <a:p>
                      <a:pPr marL="152400" marR="0" indent="-114300" fontAlgn="t">
                        <a:lnSpc>
                          <a:spcPct val="115000"/>
                        </a:lnSpc>
                        <a:spcBef>
                          <a:spcPts val="0"/>
                        </a:spcBef>
                        <a:spcAft>
                          <a:spcPts val="0"/>
                        </a:spcAft>
                      </a:pPr>
                      <a:r>
                        <a:rPr lang="en-US" sz="1600" dirty="0">
                          <a:effectLst/>
                        </a:rPr>
                        <a:t>-Workshops and incidental activity</a:t>
                      </a:r>
                      <a:endParaRPr lang="en-US" sz="2000" dirty="0">
                        <a:effectLst/>
                      </a:endParaRPr>
                    </a:p>
                    <a:p>
                      <a:pPr marL="152400" marR="0" indent="-114300" fontAlgn="t">
                        <a:lnSpc>
                          <a:spcPct val="115000"/>
                        </a:lnSpc>
                        <a:spcBef>
                          <a:spcPts val="0"/>
                        </a:spcBef>
                        <a:spcAft>
                          <a:spcPts val="0"/>
                        </a:spcAft>
                      </a:pPr>
                      <a:r>
                        <a:rPr lang="en-US" sz="1600" dirty="0">
                          <a:effectLst/>
                        </a:rPr>
                        <a:t>-Short-term support</a:t>
                      </a:r>
                      <a:endParaRPr lang="en-US" sz="2000" dirty="0">
                        <a:effectLst/>
                      </a:endParaRPr>
                    </a:p>
                    <a:p>
                      <a:pPr marL="152400" marR="0" indent="-114300" fontAlgn="t">
                        <a:lnSpc>
                          <a:spcPct val="115000"/>
                        </a:lnSpc>
                        <a:spcBef>
                          <a:spcPts val="0"/>
                        </a:spcBef>
                        <a:spcAft>
                          <a:spcPts val="0"/>
                        </a:spcAft>
                      </a:pPr>
                      <a:r>
                        <a:rPr lang="en-US" sz="1600" dirty="0">
                          <a:effectLst/>
                        </a:rPr>
                        <a:t>-Adjunct assignment</a:t>
                      </a:r>
                      <a:endParaRPr lang="en-US"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503375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1463</Words>
  <Application>Microsoft Office PowerPoint</Application>
  <PresentationFormat>On-screen Show (4:3)</PresentationFormat>
  <Paragraphs>166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William Paterson University Policy and Procedure for Effort Reporting</vt:lpstr>
      <vt:lpstr>PowerPoint Presentation</vt:lpstr>
      <vt:lpstr>Substantial Differences</vt:lpstr>
      <vt:lpstr>Policy Statement</vt:lpstr>
      <vt:lpstr>PowerPoint Presentation</vt:lpstr>
      <vt:lpstr>PowerPoint Presentation</vt:lpstr>
      <vt:lpstr>Covered Employees</vt:lpstr>
      <vt:lpstr>PowerPoint Presentation</vt:lpstr>
      <vt:lpstr>Table 1: IBS Components  for Faculty, Professional and Administrative Staff</vt:lpstr>
      <vt:lpstr>Non-Covered Employees</vt:lpstr>
      <vt:lpstr>PI/PD Responsibilities</vt:lpstr>
      <vt:lpstr>Employee Responsibilities</vt:lpstr>
      <vt:lpstr>Consequences for Failing to Certify Effort</vt:lpstr>
      <vt:lpstr>The Process</vt:lpstr>
      <vt:lpstr>Table 2: Effort Reporting Flowchart</vt:lpstr>
      <vt:lpstr>Covered Employee</vt:lpstr>
      <vt:lpstr>PowerPoint Presentation</vt:lpstr>
      <vt:lpstr>PowerPoint Presentation</vt:lpstr>
      <vt:lpstr>PowerPoint Presentation</vt:lpstr>
      <vt:lpstr>PowerPoint Presentation</vt:lpstr>
      <vt:lpstr>PI/PD</vt:lpstr>
      <vt:lpstr>PowerPoint Presentation</vt:lpstr>
      <vt:lpstr>Contact Information</vt:lpstr>
    </vt:vector>
  </TitlesOfParts>
  <Company>WPUNJ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Paterson University Policy and Procedure for Effort Reporting</dc:title>
  <dc:creator>Martin Williams</dc:creator>
  <cp:lastModifiedBy>Williams, Martin</cp:lastModifiedBy>
  <cp:revision>26</cp:revision>
  <cp:lastPrinted>2014-01-08T12:47:18Z</cp:lastPrinted>
  <dcterms:created xsi:type="dcterms:W3CDTF">2014-01-07T14:37:41Z</dcterms:created>
  <dcterms:modified xsi:type="dcterms:W3CDTF">2014-01-27T14:31:14Z</dcterms:modified>
</cp:coreProperties>
</file>